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42"/>
  </p:notesMasterIdLst>
  <p:sldIdLst>
    <p:sldId id="257" r:id="rId3"/>
    <p:sldId id="258" r:id="rId4"/>
    <p:sldId id="265" r:id="rId5"/>
    <p:sldId id="266" r:id="rId6"/>
    <p:sldId id="262" r:id="rId7"/>
    <p:sldId id="276" r:id="rId8"/>
    <p:sldId id="269" r:id="rId9"/>
    <p:sldId id="260" r:id="rId10"/>
    <p:sldId id="268" r:id="rId11"/>
    <p:sldId id="271" r:id="rId12"/>
    <p:sldId id="272" r:id="rId13"/>
    <p:sldId id="273" r:id="rId14"/>
    <p:sldId id="274" r:id="rId15"/>
    <p:sldId id="270" r:id="rId16"/>
    <p:sldId id="275" r:id="rId17"/>
    <p:sldId id="259" r:id="rId18"/>
    <p:sldId id="263" r:id="rId19"/>
    <p:sldId id="277" r:id="rId20"/>
    <p:sldId id="279" r:id="rId21"/>
    <p:sldId id="280" r:id="rId22"/>
    <p:sldId id="281" r:id="rId23"/>
    <p:sldId id="282" r:id="rId24"/>
    <p:sldId id="283" r:id="rId25"/>
    <p:sldId id="285" r:id="rId26"/>
    <p:sldId id="284" r:id="rId27"/>
    <p:sldId id="286" r:id="rId28"/>
    <p:sldId id="287" r:id="rId29"/>
    <p:sldId id="293" r:id="rId30"/>
    <p:sldId id="289" r:id="rId31"/>
    <p:sldId id="261" r:id="rId32"/>
    <p:sldId id="290" r:id="rId33"/>
    <p:sldId id="264" r:id="rId34"/>
    <p:sldId id="291" r:id="rId35"/>
    <p:sldId id="292" r:id="rId36"/>
    <p:sldId id="297" r:id="rId37"/>
    <p:sldId id="294" r:id="rId38"/>
    <p:sldId id="298" r:id="rId39"/>
    <p:sldId id="296" r:id="rId40"/>
    <p:sldId id="295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02A53322-8244-4B4B-A57B-98D14081865E}">
          <p14:sldIdLst>
            <p14:sldId id="257"/>
            <p14:sldId id="258"/>
            <p14:sldId id="265"/>
          </p14:sldIdLst>
        </p14:section>
        <p14:section name="Networking" id="{0CB06FAD-70D4-4024-9B72-7AEB8015D6EA}">
          <p14:sldIdLst>
            <p14:sldId id="266"/>
            <p14:sldId id="262"/>
            <p14:sldId id="276"/>
            <p14:sldId id="269"/>
            <p14:sldId id="260"/>
            <p14:sldId id="268"/>
            <p14:sldId id="271"/>
            <p14:sldId id="272"/>
            <p14:sldId id="273"/>
            <p14:sldId id="274"/>
            <p14:sldId id="270"/>
            <p14:sldId id="275"/>
          </p14:sldIdLst>
        </p14:section>
        <p14:section name="Cloud" id="{66DE7F28-4D31-4DA2-A725-D2AC5E2E9AC9}">
          <p14:sldIdLst>
            <p14:sldId id="259"/>
            <p14:sldId id="263"/>
            <p14:sldId id="277"/>
            <p14:sldId id="279"/>
            <p14:sldId id="280"/>
            <p14:sldId id="281"/>
            <p14:sldId id="282"/>
            <p14:sldId id="283"/>
            <p14:sldId id="285"/>
            <p14:sldId id="284"/>
            <p14:sldId id="286"/>
            <p14:sldId id="287"/>
            <p14:sldId id="293"/>
          </p14:sldIdLst>
        </p14:section>
        <p14:section name="Demo, Breakout and Final parts" id="{3F2B0E88-0B24-4746-99F4-8B41875A1982}">
          <p14:sldIdLst>
            <p14:sldId id="289"/>
            <p14:sldId id="261"/>
            <p14:sldId id="290"/>
            <p14:sldId id="264"/>
            <p14:sldId id="291"/>
            <p14:sldId id="292"/>
            <p14:sldId id="297"/>
            <p14:sldId id="294"/>
            <p14:sldId id="298"/>
            <p14:sldId id="296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D3D3"/>
    <a:srgbClr val="2C3B4F"/>
    <a:srgbClr val="FFFFFF"/>
    <a:srgbClr val="3F498F"/>
    <a:srgbClr val="FF8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63" autoAdjust="0"/>
    <p:restoredTop sz="88756" autoAdjust="0"/>
  </p:normalViewPr>
  <p:slideViewPr>
    <p:cSldViewPr snapToGrid="0">
      <p:cViewPr>
        <p:scale>
          <a:sx n="100" d="100"/>
          <a:sy n="100" d="100"/>
        </p:scale>
        <p:origin x="4320" y="20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webp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webp>
</file>

<file path=ppt/media/image32.webp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jpg>
</file>

<file path=ppt/media/image50.jpeg>
</file>

<file path=ppt/media/image51.png>
</file>

<file path=ppt/media/image52.webp>
</file>

<file path=ppt/media/image53.webp>
</file>

<file path=ppt/media/image54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DEA06-A633-4E3A-8286-3645157469C6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C60FF-0DEC-489D-937C-5B42EDB800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634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db3362e378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db3362e378_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Please, replace the image with a more suitable. Avoid removing the white shape!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ad55ef69b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dad55ef69b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3899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dad55ef69b_1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dad55ef69b_1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b3362e378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b3362e378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dad55ef69b_1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dad55ef69b_1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b3362e378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b3362e378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ad55ef69b_1_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ad55ef69b_1_1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Replace image with a new one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db3362e378_2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db3362e378_2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dad55ef69b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dad55ef69b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ad55ef69b_1_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ad55ef69b_1_1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Replace image with a new one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dad55ef69b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dad55ef69b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ad55ef69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ad55ef69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Please, replace the image with a more suitable. Avoid removing the blue shape!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db3362e378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db3362e378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ad55ef69b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ad55ef69b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dad55ef69b_1_1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dad55ef69b_1_1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ad55ef69b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ad55ef69b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ad55ef69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ad55ef69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Please, replace the image with a more suitable. Avoid removing the blue shape!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db3362e37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db3362e37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ad55ef69b_1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ad55ef69b_1_1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dad55ef69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dad55ef69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mention: there is an API for program calls or libraries, and an API between systems in the internet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C60FF-0DEC-489D-937C-5B42EDB800A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34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b3362e378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db3362e378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184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1600" y="-53600"/>
            <a:ext cx="12415200" cy="6965200"/>
          </a:xfrm>
          <a:prstGeom prst="rtTriangle">
            <a:avLst/>
          </a:prstGeom>
          <a:solidFill>
            <a:srgbClr val="010F3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11" y="945800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5867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257067" y="3981767"/>
            <a:ext cx="96780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00"/>
              </a:buClr>
              <a:buSzPts val="2100"/>
              <a:buNone/>
              <a:defRPr sz="2800">
                <a:solidFill>
                  <a:srgbClr val="FF83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7823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1449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184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1600" y="-53600"/>
            <a:ext cx="12415200" cy="6965200"/>
          </a:xfrm>
          <a:prstGeom prst="rtTriangle">
            <a:avLst/>
          </a:prstGeom>
          <a:solidFill>
            <a:srgbClr val="010F3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11" y="945800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5867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257067" y="3981767"/>
            <a:ext cx="9678000" cy="8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00"/>
              </a:buClr>
              <a:buSzPts val="2100"/>
              <a:buNone/>
              <a:defRPr sz="2800">
                <a:solidFill>
                  <a:srgbClr val="FF83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27981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" type="secHead">
  <p:cSld name="Header">
    <p:bg>
      <p:bgPr>
        <a:solidFill>
          <a:srgbClr val="00BFB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7332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ption 1" type="tx">
  <p:cSld name="Text option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2720000" y="840284"/>
            <a:ext cx="737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912933" y="1850800"/>
            <a:ext cx="8863600" cy="39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120377" y="60179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buNone/>
              <a:defRPr sz="1733" b="1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585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woColTx">
  <p:cSld name="Two columns">
    <p:bg>
      <p:bgPr>
        <a:solidFill>
          <a:srgbClr val="00184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6121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400"/>
              <a:buNone/>
              <a:defRPr>
                <a:solidFill>
                  <a:srgbClr val="001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575584" y="5422568"/>
            <a:ext cx="1616433" cy="18120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968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6802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836429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FBF"/>
              </a:buClr>
              <a:buSzPts val="2100"/>
              <a:buNone/>
              <a:defRPr sz="2800">
                <a:solidFill>
                  <a:srgbClr val="00BFB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396175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9224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" type="secHead">
  <p:cSld name="Header">
    <p:bg>
      <p:bgPr>
        <a:solidFill>
          <a:srgbClr val="00BFB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61037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Number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415600" y="2120000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415600" y="43978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519182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1884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woColTx">
  <p:cSld name="Two columns">
    <p:bg>
      <p:bgPr>
        <a:solidFill>
          <a:srgbClr val="00184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467">
                <a:solidFill>
                  <a:schemeClr val="lt1"/>
                </a:solidFill>
              </a:defRPr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67">
                <a:solidFill>
                  <a:schemeClr val="lt1"/>
                </a:solidFill>
              </a:defRPr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67">
                <a:solidFill>
                  <a:schemeClr val="lt1"/>
                </a:solidFill>
              </a:defRPr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9242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92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400"/>
              <a:buNone/>
              <a:defRPr>
                <a:solidFill>
                  <a:srgbClr val="001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1983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6182784" y="2058633"/>
            <a:ext cx="4810800" cy="4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467">
                <a:solidFill>
                  <a:srgbClr val="00184F"/>
                </a:solidFill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467">
                <a:solidFill>
                  <a:srgbClr val="00184F"/>
                </a:solidFill>
              </a:defRPr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467">
                <a:solidFill>
                  <a:srgbClr val="00184F"/>
                </a:solidFill>
              </a:defRPr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467">
                <a:solidFill>
                  <a:srgbClr val="00184F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0" y="5530267"/>
            <a:ext cx="1579333" cy="12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575584" y="5422568"/>
            <a:ext cx="1616433" cy="18120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0940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2297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3278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FBF"/>
              </a:buClr>
              <a:buSzPts val="2100"/>
              <a:buNone/>
              <a:defRPr sz="2800">
                <a:solidFill>
                  <a:srgbClr val="00BFB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4448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73748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Number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415600" y="2120000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415600" y="43978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26646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800"/>
              <a:buFont typeface="Poppins"/>
              <a:buChar char="●"/>
              <a:defRPr sz="18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002971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800"/>
              <a:buFont typeface="Poppins"/>
              <a:buChar char="●"/>
              <a:defRPr sz="18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59988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eb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8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ebp"/><Relationship Id="rId2" Type="http://schemas.openxmlformats.org/officeDocument/2006/relationships/image" Target="../media/image31.webp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free/docs/free-cloud-features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44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6" Type="http://schemas.microsoft.com/office/2007/relationships/hdphoto" Target="../media/hdphoto3.wdp"/><Relationship Id="rId5" Type="http://schemas.openxmlformats.org/officeDocument/2006/relationships/image" Target="../media/image45.png"/><Relationship Id="rId4" Type="http://schemas.microsoft.com/office/2007/relationships/hdphoto" Target="../media/hdphoto2.wdp"/><Relationship Id="rId9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microsoft.com/office/2007/relationships/hdphoto" Target="../media/hdphoto4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ooglecloudcheatsheet.withgoogle.com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ebp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webp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415677" y="632700"/>
            <a:ext cx="11360800" cy="273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/>
              <a:t>Cloud Workshop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1257067" y="3473766"/>
            <a:ext cx="9678000" cy="138989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/>
            <a:r>
              <a:rPr lang="en" dirty="0"/>
              <a:t>Cloud Technology Essentials</a:t>
            </a:r>
            <a:endParaRPr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9671" y="5676917"/>
            <a:ext cx="3132659" cy="8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8E225F-628A-A1CC-1EF9-3DC47B0C1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179" y="0"/>
            <a:ext cx="7194633" cy="6766560"/>
          </a:xfrm>
          <a:prstGeom prst="rect">
            <a:avLst/>
          </a:prstGeom>
        </p:spPr>
      </p:pic>
      <p:pic>
        <p:nvPicPr>
          <p:cNvPr id="4" name="Google Shape;186;p24">
            <a:extLst>
              <a:ext uri="{FF2B5EF4-FFF2-40B4-BE49-F238E27FC236}">
                <a16:creationId xmlns:a16="http://schemas.microsoft.com/office/drawing/2014/main" id="{49397AE3-BD39-8927-0C04-1DF581B4CC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550" y="548150"/>
            <a:ext cx="4047200" cy="58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87;p24">
            <a:extLst>
              <a:ext uri="{FF2B5EF4-FFF2-40B4-BE49-F238E27FC236}">
                <a16:creationId xmlns:a16="http://schemas.microsoft.com/office/drawing/2014/main" id="{FA76E610-37E9-E731-313C-8575EC840C2B}"/>
              </a:ext>
            </a:extLst>
          </p:cNvPr>
          <p:cNvSpPr txBox="1">
            <a:spLocks/>
          </p:cNvSpPr>
          <p:nvPr/>
        </p:nvSpPr>
        <p:spPr>
          <a:xfrm>
            <a:off x="183000" y="584700"/>
            <a:ext cx="3608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 dirty="0"/>
              <a:t>Network Architecture</a:t>
            </a:r>
          </a:p>
        </p:txBody>
      </p:sp>
      <p:sp>
        <p:nvSpPr>
          <p:cNvPr id="2" name="Google Shape;258;p26">
            <a:extLst>
              <a:ext uri="{FF2B5EF4-FFF2-40B4-BE49-F238E27FC236}">
                <a16:creationId xmlns:a16="http://schemas.microsoft.com/office/drawing/2014/main" id="{1F319D36-6BAC-A248-159C-957B278BBFAA}"/>
              </a:ext>
            </a:extLst>
          </p:cNvPr>
          <p:cNvSpPr txBox="1"/>
          <p:nvPr/>
        </p:nvSpPr>
        <p:spPr>
          <a:xfrm>
            <a:off x="8469875" y="4861092"/>
            <a:ext cx="25356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End-system interaction</a:t>
            </a:r>
            <a:endParaRPr lang="en-US"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809593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E9BD76-99E5-B08A-A182-A8461FE59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163" y="76200"/>
            <a:ext cx="6115440" cy="6705600"/>
          </a:xfrm>
          <a:prstGeom prst="rect">
            <a:avLst/>
          </a:prstGeom>
        </p:spPr>
      </p:pic>
      <p:sp>
        <p:nvSpPr>
          <p:cNvPr id="2" name="Google Shape;258;p26">
            <a:extLst>
              <a:ext uri="{FF2B5EF4-FFF2-40B4-BE49-F238E27FC236}">
                <a16:creationId xmlns:a16="http://schemas.microsoft.com/office/drawing/2014/main" id="{2E36136C-F81B-1C3F-846D-58D1D9A0AEE8}"/>
              </a:ext>
            </a:extLst>
          </p:cNvPr>
          <p:cNvSpPr txBox="1"/>
          <p:nvPr/>
        </p:nvSpPr>
        <p:spPr>
          <a:xfrm>
            <a:off x="8469875" y="4861092"/>
            <a:ext cx="25356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Network core</a:t>
            </a:r>
            <a:endParaRPr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750178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376B9E-B376-DADC-BF95-AD1334573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21" y="0"/>
            <a:ext cx="110231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48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9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reamlining Backend-Frontend Integration: A Quick Guide” | by Adityagaba |  Medium">
            <a:extLst>
              <a:ext uri="{FF2B5EF4-FFF2-40B4-BE49-F238E27FC236}">
                <a16:creationId xmlns:a16="http://schemas.microsoft.com/office/drawing/2014/main" id="{8A5FB704-6A54-470E-BD61-DF3EA79A5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9916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F131EE2-D27C-777C-436B-E7D99535F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705" y="1321240"/>
            <a:ext cx="6962588" cy="34528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E7BC9FB-89AD-5835-9845-1A2AEECB66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573" y="4816705"/>
            <a:ext cx="5570853" cy="1794611"/>
          </a:xfrm>
          <a:prstGeom prst="rect">
            <a:avLst/>
          </a:prstGeom>
        </p:spPr>
      </p:pic>
      <p:pic>
        <p:nvPicPr>
          <p:cNvPr id="2" name="Google Shape;186;p24">
            <a:extLst>
              <a:ext uri="{FF2B5EF4-FFF2-40B4-BE49-F238E27FC236}">
                <a16:creationId xmlns:a16="http://schemas.microsoft.com/office/drawing/2014/main" id="{001036A2-3B09-2B64-6849-0170569056E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87;p24">
            <a:extLst>
              <a:ext uri="{FF2B5EF4-FFF2-40B4-BE49-F238E27FC236}">
                <a16:creationId xmlns:a16="http://schemas.microsoft.com/office/drawing/2014/main" id="{A55D2DC6-9E3C-1348-F164-412D09D27CC8}"/>
              </a:ext>
            </a:extLst>
          </p:cNvPr>
          <p:cNvSpPr txBox="1">
            <a:spLocks/>
          </p:cNvSpPr>
          <p:nvPr/>
        </p:nvSpPr>
        <p:spPr>
          <a:xfrm>
            <a:off x="244000" y="779600"/>
            <a:ext cx="48108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 dirty="0"/>
              <a:t>Application Program Interface </a:t>
            </a:r>
          </a:p>
        </p:txBody>
      </p:sp>
    </p:spTree>
    <p:extLst>
      <p:ext uri="{BB962C8B-B14F-4D97-AF65-F5344CB8AC3E}">
        <p14:creationId xmlns:p14="http://schemas.microsoft.com/office/powerpoint/2010/main" val="3203034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7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Flask</a:t>
            </a:r>
            <a:endParaRPr dirty="0"/>
          </a:p>
        </p:txBody>
      </p:sp>
      <p:pic>
        <p:nvPicPr>
          <p:cNvPr id="302" name="Google Shape;30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7901" y="1"/>
            <a:ext cx="2224100" cy="2026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069" y="5644984"/>
            <a:ext cx="1397233" cy="108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8525BF-5B86-DB7F-2F61-19CC036C37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774" y="1711415"/>
            <a:ext cx="7671730" cy="4178837"/>
          </a:xfrm>
          <a:prstGeom prst="rect">
            <a:avLst/>
          </a:prstGeom>
        </p:spPr>
      </p:pic>
      <p:sp>
        <p:nvSpPr>
          <p:cNvPr id="9" name="Google Shape;289;p27">
            <a:extLst>
              <a:ext uri="{FF2B5EF4-FFF2-40B4-BE49-F238E27FC236}">
                <a16:creationId xmlns:a16="http://schemas.microsoft.com/office/drawing/2014/main" id="{84096FFD-6A56-34F4-1FAF-76A1D8FBBFB6}"/>
              </a:ext>
            </a:extLst>
          </p:cNvPr>
          <p:cNvSpPr txBox="1"/>
          <p:nvPr/>
        </p:nvSpPr>
        <p:spPr>
          <a:xfrm>
            <a:off x="0" y="6189200"/>
            <a:ext cx="121920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Flask - Python framework for web application</a:t>
            </a:r>
            <a:endParaRPr sz="16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218EE6-40D3-C39A-EE8D-EB8B4507C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5" r="31678"/>
          <a:stretch/>
        </p:blipFill>
        <p:spPr>
          <a:xfrm>
            <a:off x="4458998" y="-58733"/>
            <a:ext cx="7783801" cy="7029365"/>
          </a:xfrm>
          <a:prstGeom prst="rect">
            <a:avLst/>
          </a:prstGeom>
        </p:spPr>
      </p:pic>
      <p:pic>
        <p:nvPicPr>
          <p:cNvPr id="103" name="Google Shape;103;p16"/>
          <p:cNvPicPr preferRelativeResize="0"/>
          <p:nvPr/>
        </p:nvPicPr>
        <p:blipFill rotWithShape="1">
          <a:blip r:embed="rId4">
            <a:alphaModFix/>
          </a:blip>
          <a:srcRect t="19" b="9"/>
          <a:stretch/>
        </p:blipFill>
        <p:spPr>
          <a:xfrm>
            <a:off x="-49334" y="-58733"/>
            <a:ext cx="9205003" cy="702936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>
                <a:solidFill>
                  <a:srgbClr val="00184F"/>
                </a:solidFill>
              </a:rPr>
              <a:t>Cloud</a:t>
            </a:r>
            <a:endParaRPr dirty="0">
              <a:solidFill>
                <a:srgbClr val="00184F"/>
              </a:solidFill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1"/>
          </p:nvPr>
        </p:nvSpPr>
        <p:spPr>
          <a:xfrm>
            <a:off x="354000" y="3566900"/>
            <a:ext cx="5393600" cy="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indent="0"/>
            <a:r>
              <a:rPr lang="en" dirty="0"/>
              <a:t>Cloud Technology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4294967295"/>
          </p:nvPr>
        </p:nvSpPr>
        <p:spPr>
          <a:xfrm>
            <a:off x="354000" y="4299900"/>
            <a:ext cx="6588400" cy="24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" sz="2000" dirty="0"/>
              <a:t>Cloud </a:t>
            </a:r>
            <a:r>
              <a:rPr lang="en" sz="2000" b="1" dirty="0">
                <a:solidFill>
                  <a:srgbClr val="FF8300"/>
                </a:solidFill>
              </a:rPr>
              <a:t>Infrastructure, Platform, and Software as a Service</a:t>
            </a:r>
            <a:endParaRPr sz="2000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1198400" y="1039200"/>
            <a:ext cx="561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990"/>
            </a:pPr>
            <a:r>
              <a:rPr lang="en" sz="3547" dirty="0">
                <a:solidFill>
                  <a:srgbClr val="00C4C4"/>
                </a:solidFill>
              </a:rPr>
              <a:t>Cloud Objectives</a:t>
            </a:r>
            <a:endParaRPr sz="3547" dirty="0">
              <a:solidFill>
                <a:srgbClr val="00C4C4"/>
              </a:solidFill>
            </a:endParaRPr>
          </a:p>
        </p:txBody>
      </p:sp>
      <p:sp>
        <p:nvSpPr>
          <p:cNvPr id="139" name="Google Shape;139;p20"/>
          <p:cNvSpPr/>
          <p:nvPr/>
        </p:nvSpPr>
        <p:spPr>
          <a:xfrm>
            <a:off x="-59433" y="1687767"/>
            <a:ext cx="6679600" cy="35600"/>
          </a:xfrm>
          <a:prstGeom prst="rect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126;p19">
            <a:extLst>
              <a:ext uri="{FF2B5EF4-FFF2-40B4-BE49-F238E27FC236}">
                <a16:creationId xmlns:a16="http://schemas.microsoft.com/office/drawing/2014/main" id="{9D8294CC-ED4F-EE2A-570B-679ABE66C072}"/>
              </a:ext>
            </a:extLst>
          </p:cNvPr>
          <p:cNvSpPr txBox="1">
            <a:spLocks/>
          </p:cNvSpPr>
          <p:nvPr/>
        </p:nvSpPr>
        <p:spPr>
          <a:xfrm>
            <a:off x="1198384" y="2131100"/>
            <a:ext cx="4813796" cy="4229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1219170" marR="0" lvl="1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828754" marR="0" lvl="2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2438339" marR="0" lvl="3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3047924" marR="0" lvl="4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3657509" marR="0" lvl="5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4267093" marR="0" lvl="6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4876678" marR="0" lvl="7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5486263" marR="0" lvl="8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94729" indent="0">
              <a:buFont typeface="Poppins"/>
              <a:buNone/>
            </a:pPr>
            <a:r>
              <a:rPr lang="en-US" sz="1900" kern="0" dirty="0"/>
              <a:t>What is Cloud?</a:t>
            </a:r>
          </a:p>
          <a:p>
            <a:pPr marL="194729" indent="0">
              <a:buNone/>
            </a:pPr>
            <a:r>
              <a:rPr lang="en-US" sz="1900" kern="0" dirty="0"/>
              <a:t>How do we use Cloud?</a:t>
            </a:r>
          </a:p>
          <a:p>
            <a:pPr marL="194729" indent="0">
              <a:buFont typeface="Poppins"/>
              <a:buNone/>
            </a:pPr>
            <a:r>
              <a:rPr lang="en-US" sz="1900" kern="0" dirty="0"/>
              <a:t>Do we need Cloud?</a:t>
            </a:r>
          </a:p>
        </p:txBody>
      </p:sp>
      <p:sp>
        <p:nvSpPr>
          <p:cNvPr id="3" name="Google Shape;127;p19">
            <a:extLst>
              <a:ext uri="{FF2B5EF4-FFF2-40B4-BE49-F238E27FC236}">
                <a16:creationId xmlns:a16="http://schemas.microsoft.com/office/drawing/2014/main" id="{9D4929CF-DC38-4549-1C63-4B1BEE86FD23}"/>
              </a:ext>
            </a:extLst>
          </p:cNvPr>
          <p:cNvSpPr txBox="1">
            <a:spLocks/>
          </p:cNvSpPr>
          <p:nvPr/>
        </p:nvSpPr>
        <p:spPr>
          <a:xfrm>
            <a:off x="6182784" y="2131100"/>
            <a:ext cx="4813796" cy="4229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1219170" marR="0" lvl="1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828754" marR="0" lvl="2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2438339" marR="0" lvl="3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3047924" marR="0" lvl="4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3657509" marR="0" lvl="5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4267093" marR="0" lvl="6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●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4876678" marR="0" lvl="7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○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5486263" marR="0" lvl="8" indent="-3979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oppins"/>
              <a:buChar char="■"/>
              <a:defRPr sz="1467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buFont typeface="Poppins"/>
              <a:buNone/>
            </a:pPr>
            <a:r>
              <a:rPr lang="en-US" sz="1900" kern="0" dirty="0"/>
              <a:t>IaaS, PaaS, SaaS</a:t>
            </a:r>
            <a:br>
              <a:rPr lang="en-US" sz="1900" kern="0" dirty="0"/>
            </a:br>
            <a:r>
              <a:rPr lang="en-US" sz="1900" kern="0" dirty="0"/>
              <a:t>Different ways of Deployment </a:t>
            </a:r>
          </a:p>
          <a:p>
            <a:pPr marL="0" indent="0">
              <a:buFont typeface="Poppins"/>
              <a:buNone/>
            </a:pPr>
            <a:r>
              <a:rPr lang="en-US" sz="1900" kern="0" dirty="0"/>
              <a:t>Pros and Cons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2AC9E7-C190-5460-1925-60499FEA6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244" y="0"/>
            <a:ext cx="95915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57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Cloud vs on-premise</a:t>
            </a:r>
            <a:endParaRPr dirty="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959" y="395864"/>
            <a:ext cx="2516371" cy="105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77E347-E050-C13E-1E16-5FCF83F284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191" y="1788340"/>
            <a:ext cx="8580120" cy="42900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5108400" y="214026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7" name="Google Shape;67;p14"/>
          <p:cNvSpPr txBox="1"/>
          <p:nvPr/>
        </p:nvSpPr>
        <p:spPr>
          <a:xfrm>
            <a:off x="1444733" y="2035867"/>
            <a:ext cx="35292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  <a:buSzPts val="523"/>
            </a:pPr>
            <a:r>
              <a:rPr lang="en" sz="3123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Networking</a:t>
            </a:r>
            <a:endParaRPr sz="3123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163600" y="2140267"/>
            <a:ext cx="4996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5096951" y="373731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0" name="Google Shape;70;p14"/>
          <p:cNvSpPr txBox="1"/>
          <p:nvPr/>
        </p:nvSpPr>
        <p:spPr>
          <a:xfrm>
            <a:off x="2164333" y="3666733"/>
            <a:ext cx="28096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Deployment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5096951" y="3719300"/>
            <a:ext cx="6100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5119867" y="5423551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3" name="Google Shape;73;p14"/>
          <p:cNvSpPr txBox="1"/>
          <p:nvPr/>
        </p:nvSpPr>
        <p:spPr>
          <a:xfrm>
            <a:off x="1444734" y="5381200"/>
            <a:ext cx="35292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More on Cloud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5119867" y="5334384"/>
            <a:ext cx="6100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6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 sz="3600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2443655" y="701533"/>
            <a:ext cx="6775345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r>
              <a:rPr lang="en" dirty="0"/>
              <a:t>Outline</a:t>
            </a:r>
            <a:endParaRPr dirty="0"/>
          </a:p>
        </p:txBody>
      </p:sp>
      <p:sp>
        <p:nvSpPr>
          <p:cNvPr id="76" name="Google Shape;76;p14"/>
          <p:cNvSpPr/>
          <p:nvPr/>
        </p:nvSpPr>
        <p:spPr>
          <a:xfrm>
            <a:off x="6042367" y="214026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7" name="Google Shape;77;p14"/>
          <p:cNvSpPr txBox="1"/>
          <p:nvPr/>
        </p:nvSpPr>
        <p:spPr>
          <a:xfrm>
            <a:off x="6795167" y="2035867"/>
            <a:ext cx="35292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  <a:buSzPts val="523"/>
            </a:pPr>
            <a:r>
              <a:rPr lang="en" sz="3123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Cloud</a:t>
            </a:r>
            <a:endParaRPr sz="3123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6053833" y="2140267"/>
            <a:ext cx="6100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6030917" y="3737317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0" name="Google Shape;80;p14"/>
          <p:cNvSpPr txBox="1"/>
          <p:nvPr/>
        </p:nvSpPr>
        <p:spPr>
          <a:xfrm>
            <a:off x="6795167" y="3682367"/>
            <a:ext cx="28096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Breakout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6030917" y="3737317"/>
            <a:ext cx="610000" cy="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algn="ctr"/>
            <a:r>
              <a:rPr lang="en" sz="4267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 sz="4267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6053833" y="5423551"/>
            <a:ext cx="610000" cy="610000"/>
          </a:xfrm>
          <a:prstGeom prst="ellipse">
            <a:avLst/>
          </a:prstGeom>
          <a:solidFill>
            <a:srgbClr val="A41F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3" name="Google Shape;83;p14"/>
          <p:cNvSpPr txBox="1"/>
          <p:nvPr/>
        </p:nvSpPr>
        <p:spPr>
          <a:xfrm>
            <a:off x="6795167" y="5381200"/>
            <a:ext cx="29312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3067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 &amp; A</a:t>
            </a:r>
            <a:endParaRPr sz="3067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" name="Google Shape;84;p14"/>
          <p:cNvSpPr txBox="1"/>
          <p:nvPr/>
        </p:nvSpPr>
        <p:spPr>
          <a:xfrm>
            <a:off x="6053833" y="5334384"/>
            <a:ext cx="610000" cy="7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6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  <a:endParaRPr sz="3600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5" name="Google Shape;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85799" y="4726334"/>
            <a:ext cx="1616433" cy="1812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9952034" y="-11"/>
            <a:ext cx="2239967" cy="2119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D745847-0134-E1D1-EA3D-92182E5AF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51" y="158496"/>
            <a:ext cx="10141098" cy="654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379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Evolution of Cloud</a:t>
            </a:r>
            <a:endParaRPr dirty="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959" y="395864"/>
            <a:ext cx="2516371" cy="105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B348CD-BB18-2E20-5C0D-BAC3783F36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216"/>
          <a:stretch/>
        </p:blipFill>
        <p:spPr>
          <a:xfrm>
            <a:off x="1818640" y="1960215"/>
            <a:ext cx="8658744" cy="416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38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B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A76DBC-14FE-21B4-D428-63EB206A2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210" y="-25400"/>
            <a:ext cx="9561577" cy="29768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3F2A07-1DD6-C0B7-D98A-27F3140BC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56560"/>
            <a:ext cx="12192000" cy="379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986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6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Cloud Providers</a:t>
            </a:r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88FEFD-199A-B9FD-15D5-818D69BCD0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801" y="3037748"/>
            <a:ext cx="2269842" cy="13592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B6E899-6B13-D812-47F2-F36D33C3EC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280" y="3200309"/>
            <a:ext cx="3114040" cy="8989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BA2F3A4-F89A-EA69-5172-A4F2274A25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660" y="2834578"/>
            <a:ext cx="3300680" cy="1650340"/>
          </a:xfrm>
          <a:prstGeom prst="rect">
            <a:avLst/>
          </a:prstGeom>
        </p:spPr>
      </p:pic>
      <p:sp>
        <p:nvSpPr>
          <p:cNvPr id="2" name="Google Shape;289;p27">
            <a:extLst>
              <a:ext uri="{FF2B5EF4-FFF2-40B4-BE49-F238E27FC236}">
                <a16:creationId xmlns:a16="http://schemas.microsoft.com/office/drawing/2014/main" id="{4884FDC4-75EE-D6AE-E74A-76344CF06CD1}"/>
              </a:ext>
            </a:extLst>
          </p:cNvPr>
          <p:cNvSpPr txBox="1"/>
          <p:nvPr/>
        </p:nvSpPr>
        <p:spPr>
          <a:xfrm>
            <a:off x="0" y="6189200"/>
            <a:ext cx="121920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and many more</a:t>
            </a:r>
            <a:endParaRPr sz="16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FBC21F-8AEA-0A99-9BF2-B4E98449D0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3"/>
          <a:stretch/>
        </p:blipFill>
        <p:spPr>
          <a:xfrm>
            <a:off x="5862320" y="192095"/>
            <a:ext cx="5476438" cy="34014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69A0E6-F6F9-4642-D008-599D66418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532" y="3108043"/>
            <a:ext cx="7480935" cy="2952079"/>
          </a:xfrm>
          <a:prstGeom prst="rect">
            <a:avLst/>
          </a:prstGeom>
        </p:spPr>
      </p:pic>
      <p:pic>
        <p:nvPicPr>
          <p:cNvPr id="2" name="Google Shape;294;p27">
            <a:extLst>
              <a:ext uri="{FF2B5EF4-FFF2-40B4-BE49-F238E27FC236}">
                <a16:creationId xmlns:a16="http://schemas.microsoft.com/office/drawing/2014/main" id="{EFA4C0B6-06A0-B1F5-AA15-892DA6C23FB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9680" y="69022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95;p27">
            <a:extLst>
              <a:ext uri="{FF2B5EF4-FFF2-40B4-BE49-F238E27FC236}">
                <a16:creationId xmlns:a16="http://schemas.microsoft.com/office/drawing/2014/main" id="{46591D0A-32C3-5661-4970-E178940C1A92}"/>
              </a:ext>
            </a:extLst>
          </p:cNvPr>
          <p:cNvSpPr txBox="1">
            <a:spLocks/>
          </p:cNvSpPr>
          <p:nvPr/>
        </p:nvSpPr>
        <p:spPr>
          <a:xfrm>
            <a:off x="244000" y="779600"/>
            <a:ext cx="48108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/>
              <a:t>Cloud offerings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5074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F71E4C-06E4-F81C-B923-174FBF08F8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97"/>
          <a:stretch/>
        </p:blipFill>
        <p:spPr>
          <a:xfrm>
            <a:off x="1571302" y="1536675"/>
            <a:ext cx="9309313" cy="4584725"/>
          </a:xfrm>
          <a:prstGeom prst="rect">
            <a:avLst/>
          </a:prstGeom>
        </p:spPr>
      </p:pic>
      <p:pic>
        <p:nvPicPr>
          <p:cNvPr id="302" name="Google Shape;30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7901" y="1"/>
            <a:ext cx="2224100" cy="2026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069" y="5644984"/>
            <a:ext cx="1397233" cy="108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D3A385-FD77-D340-BCDA-C8EB7D3758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6" r="27084" b="88886"/>
          <a:stretch/>
        </p:blipFill>
        <p:spPr>
          <a:xfrm>
            <a:off x="4186338" y="492874"/>
            <a:ext cx="4079240" cy="54356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6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Deploying to Google Cloud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4BC88-D02E-1887-F0EB-99524CA4F4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560" y="2148051"/>
            <a:ext cx="9308564" cy="35378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A10A38-47BC-CE9E-08C1-8FD25C05FFFF}"/>
              </a:ext>
            </a:extLst>
          </p:cNvPr>
          <p:cNvSpPr txBox="1"/>
          <p:nvPr/>
        </p:nvSpPr>
        <p:spPr>
          <a:xfrm>
            <a:off x="1596980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Engine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3FE5C8-78FB-D294-4462-0990AFBCA1DB}"/>
              </a:ext>
            </a:extLst>
          </p:cNvPr>
          <p:cNvSpPr txBox="1"/>
          <p:nvPr/>
        </p:nvSpPr>
        <p:spPr>
          <a:xfrm>
            <a:off x="3419340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 Engine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003E9D-704A-5F16-F7B5-3DF09FD95B2F}"/>
              </a:ext>
            </a:extLst>
          </p:cNvPr>
          <p:cNvSpPr txBox="1"/>
          <p:nvPr/>
        </p:nvSpPr>
        <p:spPr>
          <a:xfrm>
            <a:off x="5112912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Kubernetes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94D48F-A49F-C7CA-E6B6-DEA1AC539C7E}"/>
              </a:ext>
            </a:extLst>
          </p:cNvPr>
          <p:cNvSpPr txBox="1"/>
          <p:nvPr/>
        </p:nvSpPr>
        <p:spPr>
          <a:xfrm>
            <a:off x="6976056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Cloud Run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BE019E-09A1-A097-E6AF-5BBDA8001F30}"/>
              </a:ext>
            </a:extLst>
          </p:cNvPr>
          <p:cNvSpPr txBox="1"/>
          <p:nvPr/>
        </p:nvSpPr>
        <p:spPr>
          <a:xfrm>
            <a:off x="8811802" y="3446674"/>
            <a:ext cx="18631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Cloud Functions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668D00-BE82-168C-C0F2-5B4B84AAB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44" y="300304"/>
            <a:ext cx="7471512" cy="625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01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/>
          <p:nvPr/>
        </p:nvSpPr>
        <p:spPr>
          <a:xfrm>
            <a:off x="5124207" y="3551133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4" name="Google Shape;274;p27"/>
          <p:cNvSpPr txBox="1"/>
          <p:nvPr/>
        </p:nvSpPr>
        <p:spPr>
          <a:xfrm>
            <a:off x="353568" y="1953667"/>
            <a:ext cx="3748832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r">
              <a:spcAft>
                <a:spcPts val="1600"/>
              </a:spcAft>
            </a:pPr>
            <a:r>
              <a:rPr lang="en" sz="2133" b="1" dirty="0">
                <a:solidFill>
                  <a:srgbClr val="A41F31"/>
                </a:solidFill>
                <a:latin typeface="Poppins"/>
                <a:ea typeface="Poppins"/>
                <a:cs typeface="Poppins"/>
                <a:sym typeface="Poppins"/>
              </a:rPr>
              <a:t>Most of services are paid</a:t>
            </a:r>
            <a:endParaRPr sz="2133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75" name="Google Shape;275;p27"/>
          <p:cNvGrpSpPr/>
          <p:nvPr/>
        </p:nvGrpSpPr>
        <p:grpSpPr>
          <a:xfrm>
            <a:off x="5316587" y="3760565"/>
            <a:ext cx="468032" cy="433952"/>
            <a:chOff x="6543825" y="3202075"/>
            <a:chExt cx="296975" cy="275350"/>
          </a:xfrm>
        </p:grpSpPr>
        <p:sp>
          <p:nvSpPr>
            <p:cNvPr id="276" name="Google Shape;276;p27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83" name="Google Shape;283;p27"/>
          <p:cNvSpPr/>
          <p:nvPr/>
        </p:nvSpPr>
        <p:spPr>
          <a:xfrm>
            <a:off x="6145356" y="2586467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4" name="Google Shape;284;p27"/>
          <p:cNvSpPr txBox="1"/>
          <p:nvPr/>
        </p:nvSpPr>
        <p:spPr>
          <a:xfrm flipH="1">
            <a:off x="8073832" y="1953667"/>
            <a:ext cx="4002343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>
              <a:spcAft>
                <a:spcPts val="1600"/>
              </a:spcAft>
            </a:pP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Free trial period</a:t>
            </a:r>
            <a:b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3 month with GCP </a:t>
            </a:r>
            <a:b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133" b="1" dirty="0">
              <a:solidFill>
                <a:srgbClr val="A41F3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6145373" y="3517917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6" name="Google Shape;286;p27"/>
          <p:cNvSpPr/>
          <p:nvPr/>
        </p:nvSpPr>
        <p:spPr>
          <a:xfrm>
            <a:off x="6410745" y="3732685"/>
            <a:ext cx="322032" cy="48968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7" name="Google Shape;287;p27"/>
          <p:cNvSpPr/>
          <p:nvPr/>
        </p:nvSpPr>
        <p:spPr>
          <a:xfrm>
            <a:off x="6326287" y="2821474"/>
            <a:ext cx="490915" cy="382775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8" name="Google Shape;288;p27"/>
          <p:cNvSpPr/>
          <p:nvPr/>
        </p:nvSpPr>
        <p:spPr>
          <a:xfrm>
            <a:off x="5124189" y="2586451"/>
            <a:ext cx="852800" cy="852800"/>
          </a:xfrm>
          <a:prstGeom prst="ellipse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9" name="Google Shape;289;p27"/>
          <p:cNvSpPr txBox="1"/>
          <p:nvPr/>
        </p:nvSpPr>
        <p:spPr>
          <a:xfrm>
            <a:off x="3280067" y="6023167"/>
            <a:ext cx="5632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47500" lnSpcReduction="20000"/>
          </a:bodyPr>
          <a:lstStyle/>
          <a:p>
            <a:pPr algn="ctr">
              <a:spcAft>
                <a:spcPts val="1600"/>
              </a:spcAft>
            </a:pPr>
            <a:r>
              <a:rPr lang="en" sz="2133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After trial period see what </a:t>
            </a:r>
            <a:r>
              <a:rPr lang="en" sz="2133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free tier offers</a:t>
            </a:r>
            <a:r>
              <a:rPr lang="en" sz="2133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, control usage and set budger limits</a:t>
            </a:r>
            <a:endParaRPr sz="2133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90" name="Google Shape;290;p27"/>
          <p:cNvGrpSpPr/>
          <p:nvPr/>
        </p:nvGrpSpPr>
        <p:grpSpPr>
          <a:xfrm>
            <a:off x="5351662" y="2776497"/>
            <a:ext cx="397836" cy="472692"/>
            <a:chOff x="-48233050" y="3569725"/>
            <a:chExt cx="252050" cy="299475"/>
          </a:xfrm>
        </p:grpSpPr>
        <p:sp>
          <p:nvSpPr>
            <p:cNvPr id="291" name="Google Shape;291;p27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294" name="Google Shape;29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7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Costs in Cloud</a:t>
            </a:r>
            <a:endParaRPr dirty="0"/>
          </a:p>
        </p:txBody>
      </p:sp>
      <p:cxnSp>
        <p:nvCxnSpPr>
          <p:cNvPr id="296" name="Google Shape;296;p27"/>
          <p:cNvCxnSpPr>
            <a:endCxn id="288" idx="2"/>
          </p:cNvCxnSpPr>
          <p:nvPr/>
        </p:nvCxnSpPr>
        <p:spPr>
          <a:xfrm>
            <a:off x="4049789" y="2262851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Google Shape;297;p27"/>
          <p:cNvCxnSpPr/>
          <p:nvPr/>
        </p:nvCxnSpPr>
        <p:spPr>
          <a:xfrm flipH="1">
            <a:off x="6998789" y="2262851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8" name="Google Shape;298;p27"/>
          <p:cNvSpPr txBox="1"/>
          <p:nvPr/>
        </p:nvSpPr>
        <p:spPr>
          <a:xfrm>
            <a:off x="721600" y="4370733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r">
              <a:spcAft>
                <a:spcPts val="1600"/>
              </a:spcAft>
            </a:pPr>
            <a:r>
              <a:rPr lang="en" sz="2133" b="1" dirty="0">
                <a:solidFill>
                  <a:srgbClr val="A41F31"/>
                </a:solidFill>
                <a:latin typeface="Poppins"/>
                <a:ea typeface="Poppins"/>
                <a:cs typeface="Poppins"/>
                <a:sym typeface="Poppins"/>
              </a:rPr>
              <a:t>Free tier amount for many services</a:t>
            </a:r>
            <a:endParaRPr sz="2133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9" name="Google Shape;299;p27"/>
          <p:cNvSpPr txBox="1"/>
          <p:nvPr/>
        </p:nvSpPr>
        <p:spPr>
          <a:xfrm flipH="1">
            <a:off x="8073833" y="4370733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>
              <a:spcAft>
                <a:spcPts val="1600"/>
              </a:spcAft>
            </a:pP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Control usage </a:t>
            </a:r>
            <a:b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133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Use budget limits</a:t>
            </a:r>
            <a:endParaRPr sz="2133" b="1" dirty="0">
              <a:solidFill>
                <a:srgbClr val="A41F3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00" name="Google Shape;300;p27"/>
          <p:cNvCxnSpPr/>
          <p:nvPr/>
        </p:nvCxnSpPr>
        <p:spPr>
          <a:xfrm rot="10800000" flipH="1">
            <a:off x="4049789" y="3918917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27"/>
          <p:cNvCxnSpPr/>
          <p:nvPr/>
        </p:nvCxnSpPr>
        <p:spPr>
          <a:xfrm rot="10800000">
            <a:off x="6998789" y="3918917"/>
            <a:ext cx="1074400" cy="75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184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2" name="Google Shape;30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67901" y="1"/>
            <a:ext cx="2224100" cy="2026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4069" y="5644984"/>
            <a:ext cx="1397233" cy="1088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6BB39-A3AB-188A-0913-A3C3D24D7D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 contras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595" b="8215"/>
          <a:stretch/>
        </p:blipFill>
        <p:spPr>
          <a:xfrm>
            <a:off x="2129912" y="-230483"/>
            <a:ext cx="10062088" cy="7263743"/>
          </a:xfrm>
          <a:prstGeom prst="rect">
            <a:avLst/>
          </a:prstGeom>
        </p:spPr>
      </p:pic>
      <p:pic>
        <p:nvPicPr>
          <p:cNvPr id="159" name="Google Shape;15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43634" y="-230483"/>
            <a:ext cx="3203667" cy="7363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 rotWithShape="1">
          <a:blip r:embed="rId6">
            <a:alphaModFix/>
          </a:blip>
          <a:srcRect r="25861"/>
          <a:stretch/>
        </p:blipFill>
        <p:spPr>
          <a:xfrm>
            <a:off x="7381267" y="5945400"/>
            <a:ext cx="5184113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/>
        </p:nvSpPr>
        <p:spPr>
          <a:xfrm>
            <a:off x="8124833" y="5908001"/>
            <a:ext cx="3646400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n-US" sz="20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Google Cloud App Engine deployment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2200900" y="2120000"/>
            <a:ext cx="7790400" cy="2618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r>
              <a:rPr lang="en" dirty="0"/>
              <a:t>?</a:t>
            </a:r>
            <a:endParaRPr dirty="0"/>
          </a:p>
        </p:txBody>
      </p:sp>
      <p:sp>
        <p:nvSpPr>
          <p:cNvPr id="153" name="Google Shape;153;p22"/>
          <p:cNvSpPr txBox="1">
            <a:spLocks noGrp="1"/>
          </p:cNvSpPr>
          <p:nvPr>
            <p:ph type="body" idx="1"/>
          </p:nvPr>
        </p:nvSpPr>
        <p:spPr>
          <a:xfrm>
            <a:off x="1725133" y="4397867"/>
            <a:ext cx="8741600" cy="173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What did just happened?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2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753F01-865B-2214-2119-63E5FC5246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9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793" b="23957"/>
          <a:stretch/>
        </p:blipFill>
        <p:spPr>
          <a:xfrm>
            <a:off x="-66" y="0"/>
            <a:ext cx="12192004" cy="6858000"/>
          </a:xfrm>
          <a:prstGeom prst="rect">
            <a:avLst/>
          </a:prstGeom>
        </p:spPr>
      </p:pic>
      <p:pic>
        <p:nvPicPr>
          <p:cNvPr id="117" name="Google Shape;11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66" y="-17868"/>
            <a:ext cx="12192004" cy="6893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800000" flipH="1">
            <a:off x="6521467" y="337033"/>
            <a:ext cx="8594400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/>
        </p:nvSpPr>
        <p:spPr>
          <a:xfrm>
            <a:off x="6788367" y="361234"/>
            <a:ext cx="5040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n-US" sz="32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Breakout activity</a:t>
            </a: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-339433" y="5561801"/>
            <a:ext cx="1616433" cy="1812033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/>
          <p:nvPr/>
        </p:nvSpPr>
        <p:spPr>
          <a:xfrm>
            <a:off x="805433" y="1429667"/>
            <a:ext cx="1144400" cy="1144000"/>
          </a:xfrm>
          <a:prstGeom prst="ellipse">
            <a:avLst/>
          </a:prstGeom>
          <a:solidFill>
            <a:srgbClr val="FFAE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86DB9A-227C-8C7E-9EB1-4B236517C5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 contras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" t="16845" r="2036" b="11616"/>
          <a:stretch/>
        </p:blipFill>
        <p:spPr>
          <a:xfrm>
            <a:off x="2254680" y="-230483"/>
            <a:ext cx="9937320" cy="7283556"/>
          </a:xfrm>
          <a:prstGeom prst="rect">
            <a:avLst/>
          </a:prstGeom>
        </p:spPr>
      </p:pic>
      <p:pic>
        <p:nvPicPr>
          <p:cNvPr id="159" name="Google Shape;15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43634" y="-230483"/>
            <a:ext cx="3203667" cy="7363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81267" y="5945400"/>
            <a:ext cx="6992400" cy="7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/>
        </p:nvSpPr>
        <p:spPr>
          <a:xfrm>
            <a:off x="8124833" y="5908001"/>
            <a:ext cx="36464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n" sz="20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Breakout discussion</a:t>
            </a:r>
            <a:endParaRPr sz="20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A004D1-5429-A5E1-F3D1-BFB27DC479BD}"/>
              </a:ext>
            </a:extLst>
          </p:cNvPr>
          <p:cNvSpPr/>
          <p:nvPr/>
        </p:nvSpPr>
        <p:spPr>
          <a:xfrm>
            <a:off x="4577080" y="4701540"/>
            <a:ext cx="668020" cy="37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35ACE0-EEC7-5BEC-CD36-3A27DE55F4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080" y="4729730"/>
            <a:ext cx="695459" cy="34773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101367" y="462367"/>
            <a:ext cx="743600" cy="393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3999" b="1">
                <a:solidFill>
                  <a:srgbClr val="00BFB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sz="23999" b="1">
              <a:solidFill>
                <a:srgbClr val="00BFB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1290000" y="563967"/>
            <a:ext cx="95876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If you </a:t>
            </a:r>
            <a:r>
              <a:rPr lang="en-US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are a </a:t>
            </a:r>
            <a:r>
              <a:rPr lang="en" sz="3200" b="1" dirty="0">
                <a:solidFill>
                  <a:srgbClr val="FF8300"/>
                </a:solidFill>
                <a:latin typeface="Poppins"/>
                <a:ea typeface="Poppins"/>
                <a:cs typeface="Poppins"/>
                <a:sym typeface="Poppins"/>
              </a:rPr>
              <a:t>data scientist</a:t>
            </a:r>
            <a:r>
              <a:rPr lang="en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do you need to know about</a:t>
            </a:r>
            <a:r>
              <a:rPr lang="en" sz="3200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3200" b="1" dirty="0">
                <a:solidFill>
                  <a:srgbClr val="FF8300"/>
                </a:solidFill>
                <a:latin typeface="Poppins"/>
                <a:ea typeface="Poppins"/>
                <a:cs typeface="Poppins"/>
                <a:sym typeface="Poppins"/>
              </a:rPr>
              <a:t>networking and cloud services?</a:t>
            </a:r>
            <a:endParaRPr sz="3200" b="1" dirty="0">
              <a:solidFill>
                <a:srgbClr val="FF83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r="30896"/>
          <a:stretch/>
        </p:blipFill>
        <p:spPr>
          <a:xfrm>
            <a:off x="9066897" y="6096833"/>
            <a:ext cx="4198400" cy="4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9480436" y="6069039"/>
            <a:ext cx="32532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000" b="1" dirty="0">
                <a:solidFill>
                  <a:srgbClr val="FF8300"/>
                </a:solidFill>
                <a:latin typeface="Poppins"/>
                <a:ea typeface="Poppins"/>
                <a:cs typeface="Poppins"/>
                <a:sym typeface="Poppins"/>
              </a:rPr>
              <a:t>Discussion</a:t>
            </a:r>
            <a:endParaRPr sz="2000" b="1" dirty="0">
              <a:solidFill>
                <a:srgbClr val="FF83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99F101-91C5-2A44-819E-EABF305B51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70" t="1873" r="31243" b="270"/>
          <a:stretch/>
        </p:blipFill>
        <p:spPr>
          <a:xfrm>
            <a:off x="4108704" y="-58733"/>
            <a:ext cx="8083296" cy="7010000"/>
          </a:xfrm>
          <a:prstGeom prst="rect">
            <a:avLst/>
          </a:prstGeom>
        </p:spPr>
      </p:pic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334" y="-58733"/>
            <a:ext cx="9058267" cy="702936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/>
              <a:t>Advanced topics</a:t>
            </a:r>
            <a:endParaRPr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354000" y="3566900"/>
            <a:ext cx="5393600" cy="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indent="0"/>
            <a:r>
              <a:rPr lang="en" dirty="0"/>
              <a:t>More on Cloud</a:t>
            </a:r>
            <a:endParaRPr dirty="0"/>
          </a:p>
        </p:txBody>
      </p:sp>
      <p:sp>
        <p:nvSpPr>
          <p:cNvPr id="95" name="Google Shape;95;p15"/>
          <p:cNvSpPr txBox="1">
            <a:spLocks noGrp="1"/>
          </p:cNvSpPr>
          <p:nvPr>
            <p:ph type="body" idx="4294967295"/>
          </p:nvPr>
        </p:nvSpPr>
        <p:spPr>
          <a:xfrm>
            <a:off x="354000" y="4299900"/>
            <a:ext cx="6588400" cy="24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" sz="2000" b="1" dirty="0">
                <a:solidFill>
                  <a:srgbClr val="FF8300"/>
                </a:solidFill>
              </a:rPr>
              <a:t>Cloud services</a:t>
            </a:r>
            <a:r>
              <a:rPr lang="en" sz="2000" b="1" dirty="0">
                <a:solidFill>
                  <a:schemeClr val="lt1"/>
                </a:solidFill>
              </a:rPr>
              <a:t> </a:t>
            </a:r>
            <a:r>
              <a:rPr lang="en" sz="2000" dirty="0">
                <a:solidFill>
                  <a:schemeClr val="lt1"/>
                </a:solidFill>
              </a:rPr>
              <a:t>and costs in cloud</a:t>
            </a:r>
            <a:br>
              <a:rPr lang="en" sz="2000" dirty="0">
                <a:solidFill>
                  <a:schemeClr val="lt1"/>
                </a:solidFill>
              </a:rPr>
            </a:br>
            <a:r>
              <a:rPr lang="en" sz="2000" dirty="0">
                <a:solidFill>
                  <a:schemeClr val="lt1"/>
                </a:solidFill>
              </a:rPr>
              <a:t>Further topics</a:t>
            </a:r>
            <a:br>
              <a:rPr lang="en" sz="2000" dirty="0">
                <a:solidFill>
                  <a:schemeClr val="lt1"/>
                </a:solidFill>
              </a:rPr>
            </a:br>
            <a:endParaRPr sz="2000" dirty="0">
              <a:solidFill>
                <a:schemeClr val="lt1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>
              <a:solidFill>
                <a:schemeClr val="lt1"/>
              </a:solidFill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8734" y="97434"/>
            <a:ext cx="1579333" cy="123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E18241-4693-588E-6CB7-6E10BB57A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592" y="1672844"/>
            <a:ext cx="7290816" cy="4107160"/>
          </a:xfrm>
          <a:prstGeom prst="rect">
            <a:avLst/>
          </a:prstGeom>
        </p:spPr>
      </p:pic>
      <p:pic>
        <p:nvPicPr>
          <p:cNvPr id="4" name="Google Shape;267;p26">
            <a:extLst>
              <a:ext uri="{FF2B5EF4-FFF2-40B4-BE49-F238E27FC236}">
                <a16:creationId xmlns:a16="http://schemas.microsoft.com/office/drawing/2014/main" id="{9617708F-175D-E7C4-5280-D8D5CA683D0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68;p26">
            <a:extLst>
              <a:ext uri="{FF2B5EF4-FFF2-40B4-BE49-F238E27FC236}">
                <a16:creationId xmlns:a16="http://schemas.microsoft.com/office/drawing/2014/main" id="{1248CADC-1001-6458-4A91-79D9520EB13B}"/>
              </a:ext>
            </a:extLst>
          </p:cNvPr>
          <p:cNvSpPr txBox="1">
            <a:spLocks/>
          </p:cNvSpPr>
          <p:nvPr/>
        </p:nvSpPr>
        <p:spPr>
          <a:xfrm>
            <a:off x="244000" y="779600"/>
            <a:ext cx="48108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kern="0" dirty="0"/>
              <a:t>Google Cloud offerings</a:t>
            </a:r>
          </a:p>
        </p:txBody>
      </p:sp>
      <p:sp>
        <p:nvSpPr>
          <p:cNvPr id="9" name="Google Shape;289;p27">
            <a:extLst>
              <a:ext uri="{FF2B5EF4-FFF2-40B4-BE49-F238E27FC236}">
                <a16:creationId xmlns:a16="http://schemas.microsoft.com/office/drawing/2014/main" id="{39CCEAA1-A7DB-3DB4-47A7-9AC8994A34EE}"/>
              </a:ext>
            </a:extLst>
          </p:cNvPr>
          <p:cNvSpPr txBox="1"/>
          <p:nvPr/>
        </p:nvSpPr>
        <p:spPr>
          <a:xfrm>
            <a:off x="0" y="6189200"/>
            <a:ext cx="121920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Google Cloud Developer Cheat Sheet</a:t>
            </a:r>
            <a:endParaRPr sz="1600" b="1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4262540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0CF10B-095E-A0AC-AC00-ABB032DC7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35"/>
            <a:ext cx="12192000" cy="68525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A79D19-79CF-1C0D-EE98-C86CE4362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44" y="759765"/>
            <a:ext cx="1924433" cy="102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13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4C4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 rotWithShape="1">
          <a:blip r:embed="rId3">
            <a:alphaModFix/>
          </a:blip>
          <a:srcRect r="49724"/>
          <a:stretch/>
        </p:blipFill>
        <p:spPr>
          <a:xfrm flipH="1">
            <a:off x="-233681" y="730867"/>
            <a:ext cx="5581229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/>
          <p:nvPr/>
        </p:nvSpPr>
        <p:spPr>
          <a:xfrm>
            <a:off x="1771607" y="42881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353568" y="5231967"/>
            <a:ext cx="3772065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-US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Continuous Integration / Continuous Deployment</a:t>
            </a:r>
            <a:endParaRPr lang="en-US" sz="2133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7" name="Google Shape;217;p25"/>
          <p:cNvSpPr/>
          <p:nvPr/>
        </p:nvSpPr>
        <p:spPr>
          <a:xfrm>
            <a:off x="1771607" y="21840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411216" y="3036800"/>
            <a:ext cx="3714417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Storage, SQL</a:t>
            </a:r>
            <a:endParaRPr sz="2133" b="1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9" name="Google Shape;219;p25"/>
          <p:cNvSpPr/>
          <p:nvPr/>
        </p:nvSpPr>
        <p:spPr>
          <a:xfrm>
            <a:off x="9567607" y="2183984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2" name="Google Shape;222;p25"/>
          <p:cNvSpPr/>
          <p:nvPr/>
        </p:nvSpPr>
        <p:spPr>
          <a:xfrm>
            <a:off x="5669589" y="21840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7" name="Google Shape;227;p25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Further topics</a:t>
            </a:r>
            <a:endParaRPr dirty="0"/>
          </a:p>
        </p:txBody>
      </p:sp>
      <p:sp>
        <p:nvSpPr>
          <p:cNvPr id="228" name="Google Shape;228;p25"/>
          <p:cNvSpPr txBox="1"/>
          <p:nvPr/>
        </p:nvSpPr>
        <p:spPr>
          <a:xfrm>
            <a:off x="4405600" y="5231967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Scaling</a:t>
            </a:r>
            <a:b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Load Balancing</a:t>
            </a:r>
            <a:endParaRPr sz="2133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4405600" y="3036800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Big Data</a:t>
            </a:r>
            <a:endParaRPr sz="2133" b="1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8303600" y="5231967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ML and AI in Cloud</a:t>
            </a:r>
            <a:endParaRPr sz="2133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>
            <a:off x="8303600" y="3036800"/>
            <a:ext cx="3380800" cy="1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 defTabSz="1219170">
              <a:spcAft>
                <a:spcPts val="1600"/>
              </a:spcAft>
              <a:buClr>
                <a:srgbClr val="000000"/>
              </a:buClr>
            </a:pPr>
            <a:r>
              <a:rPr lang="en" sz="2133" b="1" kern="0" dirty="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rPr>
              <a:t>Containers</a:t>
            </a:r>
            <a:endParaRPr sz="2133" b="1" kern="0" dirty="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5669607" y="42881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9567589" y="4288100"/>
            <a:ext cx="852800" cy="852800"/>
          </a:xfrm>
          <a:prstGeom prst="ellipse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40" name="Google Shape;2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20400" y="213467"/>
            <a:ext cx="1579333" cy="1230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2054;p33">
            <a:extLst>
              <a:ext uri="{FF2B5EF4-FFF2-40B4-BE49-F238E27FC236}">
                <a16:creationId xmlns:a16="http://schemas.microsoft.com/office/drawing/2014/main" id="{85C0EF95-0911-F58D-E9FB-4DC00A29759D}"/>
              </a:ext>
            </a:extLst>
          </p:cNvPr>
          <p:cNvGrpSpPr/>
          <p:nvPr/>
        </p:nvGrpSpPr>
        <p:grpSpPr>
          <a:xfrm>
            <a:off x="2032977" y="2427655"/>
            <a:ext cx="356176" cy="354341"/>
            <a:chOff x="-47155575" y="3200500"/>
            <a:chExt cx="300875" cy="299325"/>
          </a:xfrm>
        </p:grpSpPr>
        <p:sp>
          <p:nvSpPr>
            <p:cNvPr id="3" name="Google Shape;2055;p33">
              <a:extLst>
                <a:ext uri="{FF2B5EF4-FFF2-40B4-BE49-F238E27FC236}">
                  <a16:creationId xmlns:a16="http://schemas.microsoft.com/office/drawing/2014/main" id="{7D6FEB38-5CC9-225B-167D-ED3660975D8A}"/>
                </a:ext>
              </a:extLst>
            </p:cNvPr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056;p33">
              <a:extLst>
                <a:ext uri="{FF2B5EF4-FFF2-40B4-BE49-F238E27FC236}">
                  <a16:creationId xmlns:a16="http://schemas.microsoft.com/office/drawing/2014/main" id="{75BC2BE4-3394-9AEA-D2BB-1090AB061A2C}"/>
                </a:ext>
              </a:extLst>
            </p:cNvPr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57;p33">
              <a:extLst>
                <a:ext uri="{FF2B5EF4-FFF2-40B4-BE49-F238E27FC236}">
                  <a16:creationId xmlns:a16="http://schemas.microsoft.com/office/drawing/2014/main" id="{6EA1EE52-3597-B97A-1C1F-78577B31BDC3}"/>
                </a:ext>
              </a:extLst>
            </p:cNvPr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58;p33">
              <a:extLst>
                <a:ext uri="{FF2B5EF4-FFF2-40B4-BE49-F238E27FC236}">
                  <a16:creationId xmlns:a16="http://schemas.microsoft.com/office/drawing/2014/main" id="{1AF84DD6-E78F-C29A-CDEB-911520FAE67C}"/>
                </a:ext>
              </a:extLst>
            </p:cNvPr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59;p33">
              <a:extLst>
                <a:ext uri="{FF2B5EF4-FFF2-40B4-BE49-F238E27FC236}">
                  <a16:creationId xmlns:a16="http://schemas.microsoft.com/office/drawing/2014/main" id="{39627A4B-43E6-CD22-3F54-62B24D3DF687}"/>
                </a:ext>
              </a:extLst>
            </p:cNvPr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60;p33">
              <a:extLst>
                <a:ext uri="{FF2B5EF4-FFF2-40B4-BE49-F238E27FC236}">
                  <a16:creationId xmlns:a16="http://schemas.microsoft.com/office/drawing/2014/main" id="{958B792B-16FB-D3B2-04B5-A5FCD5789FE5}"/>
                </a:ext>
              </a:extLst>
            </p:cNvPr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126;p32">
            <a:extLst>
              <a:ext uri="{FF2B5EF4-FFF2-40B4-BE49-F238E27FC236}">
                <a16:creationId xmlns:a16="http://schemas.microsoft.com/office/drawing/2014/main" id="{45440110-6AA1-530E-90C7-E839E9DDD3FC}"/>
              </a:ext>
            </a:extLst>
          </p:cNvPr>
          <p:cNvGrpSpPr/>
          <p:nvPr/>
        </p:nvGrpSpPr>
        <p:grpSpPr>
          <a:xfrm>
            <a:off x="5916669" y="2428787"/>
            <a:ext cx="358640" cy="363226"/>
            <a:chOff x="-42617300" y="3587775"/>
            <a:chExt cx="306950" cy="310875"/>
          </a:xfrm>
        </p:grpSpPr>
        <p:sp>
          <p:nvSpPr>
            <p:cNvPr id="10" name="Google Shape;1127;p32">
              <a:extLst>
                <a:ext uri="{FF2B5EF4-FFF2-40B4-BE49-F238E27FC236}">
                  <a16:creationId xmlns:a16="http://schemas.microsoft.com/office/drawing/2014/main" id="{39E48C19-E56B-9969-879E-2D6E9EAF77DC}"/>
                </a:ext>
              </a:extLst>
            </p:cNvPr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28;p32">
              <a:extLst>
                <a:ext uri="{FF2B5EF4-FFF2-40B4-BE49-F238E27FC236}">
                  <a16:creationId xmlns:a16="http://schemas.microsoft.com/office/drawing/2014/main" id="{50BB4689-12A3-8E24-405E-FEFE84208CA4}"/>
                </a:ext>
              </a:extLst>
            </p:cNvPr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047;p33">
            <a:extLst>
              <a:ext uri="{FF2B5EF4-FFF2-40B4-BE49-F238E27FC236}">
                <a16:creationId xmlns:a16="http://schemas.microsoft.com/office/drawing/2014/main" id="{8E2E9AF3-7464-288E-ED37-B10D46789C3C}"/>
              </a:ext>
            </a:extLst>
          </p:cNvPr>
          <p:cNvGrpSpPr/>
          <p:nvPr/>
        </p:nvGrpSpPr>
        <p:grpSpPr>
          <a:xfrm>
            <a:off x="9825841" y="2441420"/>
            <a:ext cx="359106" cy="355525"/>
            <a:chOff x="-49031025" y="3920175"/>
            <a:chExt cx="303350" cy="300325"/>
          </a:xfrm>
        </p:grpSpPr>
        <p:sp>
          <p:nvSpPr>
            <p:cNvPr id="13" name="Google Shape;2048;p33">
              <a:extLst>
                <a:ext uri="{FF2B5EF4-FFF2-40B4-BE49-F238E27FC236}">
                  <a16:creationId xmlns:a16="http://schemas.microsoft.com/office/drawing/2014/main" id="{300A1EFC-3625-CD42-7439-6F4CFC78FC06}"/>
                </a:ext>
              </a:extLst>
            </p:cNvPr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49;p33">
              <a:extLst>
                <a:ext uri="{FF2B5EF4-FFF2-40B4-BE49-F238E27FC236}">
                  <a16:creationId xmlns:a16="http://schemas.microsoft.com/office/drawing/2014/main" id="{F024F01B-BC2A-D011-F27F-3230EFD693B9}"/>
                </a:ext>
              </a:extLst>
            </p:cNvPr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50;p33">
              <a:extLst>
                <a:ext uri="{FF2B5EF4-FFF2-40B4-BE49-F238E27FC236}">
                  <a16:creationId xmlns:a16="http://schemas.microsoft.com/office/drawing/2014/main" id="{CBE0AE85-2198-98FF-BECD-88358802CD5C}"/>
                </a:ext>
              </a:extLst>
            </p:cNvPr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51;p33">
              <a:extLst>
                <a:ext uri="{FF2B5EF4-FFF2-40B4-BE49-F238E27FC236}">
                  <a16:creationId xmlns:a16="http://schemas.microsoft.com/office/drawing/2014/main" id="{CED3DA36-7A6E-047C-DC9F-B417F1B05858}"/>
                </a:ext>
              </a:extLst>
            </p:cNvPr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52;p33">
              <a:extLst>
                <a:ext uri="{FF2B5EF4-FFF2-40B4-BE49-F238E27FC236}">
                  <a16:creationId xmlns:a16="http://schemas.microsoft.com/office/drawing/2014/main" id="{0E946DDC-D8DA-1FA9-3377-EB3AF70660A5}"/>
                </a:ext>
              </a:extLst>
            </p:cNvPr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53;p33">
              <a:extLst>
                <a:ext uri="{FF2B5EF4-FFF2-40B4-BE49-F238E27FC236}">
                  <a16:creationId xmlns:a16="http://schemas.microsoft.com/office/drawing/2014/main" id="{C2E099AA-39DE-B9F4-C1C1-A458CAF5D9EF}"/>
                </a:ext>
              </a:extLst>
            </p:cNvPr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400;p32">
            <a:extLst>
              <a:ext uri="{FF2B5EF4-FFF2-40B4-BE49-F238E27FC236}">
                <a16:creationId xmlns:a16="http://schemas.microsoft.com/office/drawing/2014/main" id="{9FF53E9C-F4E0-88CC-6699-784247A09FFD}"/>
              </a:ext>
            </a:extLst>
          </p:cNvPr>
          <p:cNvSpPr/>
          <p:nvPr/>
        </p:nvSpPr>
        <p:spPr>
          <a:xfrm>
            <a:off x="2014117" y="4514620"/>
            <a:ext cx="367779" cy="350758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388;p32">
            <a:extLst>
              <a:ext uri="{FF2B5EF4-FFF2-40B4-BE49-F238E27FC236}">
                <a16:creationId xmlns:a16="http://schemas.microsoft.com/office/drawing/2014/main" id="{41780C1B-B6DB-F8F4-0716-488F90B1B7C7}"/>
              </a:ext>
            </a:extLst>
          </p:cNvPr>
          <p:cNvSpPr/>
          <p:nvPr/>
        </p:nvSpPr>
        <p:spPr>
          <a:xfrm>
            <a:off x="5927092" y="4518106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1870;p33">
            <a:extLst>
              <a:ext uri="{FF2B5EF4-FFF2-40B4-BE49-F238E27FC236}">
                <a16:creationId xmlns:a16="http://schemas.microsoft.com/office/drawing/2014/main" id="{B3AF2C81-2A5D-04F1-28EF-3C0CD91064CB}"/>
              </a:ext>
            </a:extLst>
          </p:cNvPr>
          <p:cNvGrpSpPr/>
          <p:nvPr/>
        </p:nvGrpSpPr>
        <p:grpSpPr>
          <a:xfrm>
            <a:off x="9812907" y="4535465"/>
            <a:ext cx="379497" cy="358070"/>
            <a:chOff x="-46422300" y="3936925"/>
            <a:chExt cx="320575" cy="302475"/>
          </a:xfrm>
        </p:grpSpPr>
        <p:sp>
          <p:nvSpPr>
            <p:cNvPr id="29" name="Google Shape;1871;p33">
              <a:extLst>
                <a:ext uri="{FF2B5EF4-FFF2-40B4-BE49-F238E27FC236}">
                  <a16:creationId xmlns:a16="http://schemas.microsoft.com/office/drawing/2014/main" id="{15CD4A80-124D-3DDC-5B94-86FF7041FC4F}"/>
                </a:ext>
              </a:extLst>
            </p:cNvPr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72;p33">
              <a:extLst>
                <a:ext uri="{FF2B5EF4-FFF2-40B4-BE49-F238E27FC236}">
                  <a16:creationId xmlns:a16="http://schemas.microsoft.com/office/drawing/2014/main" id="{BFCE37B7-7396-87EA-3C0F-3CF8395FA3DB}"/>
                </a:ext>
              </a:extLst>
            </p:cNvPr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D80FE7-84A8-5A80-9C41-8CF926478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10" y="0"/>
            <a:ext cx="10589172" cy="6858000"/>
          </a:xfrm>
          <a:prstGeom prst="rect">
            <a:avLst/>
          </a:prstGeom>
        </p:spPr>
      </p:pic>
      <p:sp>
        <p:nvSpPr>
          <p:cNvPr id="6" name="Google Shape;258;p26">
            <a:extLst>
              <a:ext uri="{FF2B5EF4-FFF2-40B4-BE49-F238E27FC236}">
                <a16:creationId xmlns:a16="http://schemas.microsoft.com/office/drawing/2014/main" id="{C6FA280D-5807-174C-0841-FE6D416FEA7B}"/>
              </a:ext>
            </a:extLst>
          </p:cNvPr>
          <p:cNvSpPr txBox="1"/>
          <p:nvPr/>
        </p:nvSpPr>
        <p:spPr>
          <a:xfrm>
            <a:off x="7309104" y="6193536"/>
            <a:ext cx="4882895" cy="906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Example of web </a:t>
            </a: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application in GCP</a:t>
            </a:r>
            <a:endParaRPr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6104482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2200900" y="2120000"/>
            <a:ext cx="7790400" cy="2618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r>
              <a:rPr lang="en" dirty="0"/>
              <a:t>Q </a:t>
            </a:r>
            <a:r>
              <a:rPr lang="en" sz="10700" dirty="0"/>
              <a:t>&amp;</a:t>
            </a:r>
            <a:r>
              <a:rPr lang="en" dirty="0"/>
              <a:t> A</a:t>
            </a:r>
            <a:endParaRPr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/>
          <p:nvPr/>
        </p:nvSpPr>
        <p:spPr>
          <a:xfrm>
            <a:off x="741867" y="1717533"/>
            <a:ext cx="4494800" cy="274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" sz="8133" b="1" ker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Thank You!</a:t>
            </a:r>
            <a:endParaRPr sz="8133" b="1" kern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09" name="Google Shape;30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867" y="5539434"/>
            <a:ext cx="3599133" cy="981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1B0E79-69E8-9886-DD25-E74569569B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15"/>
          <a:stretch/>
        </p:blipFill>
        <p:spPr>
          <a:xfrm rot="322982">
            <a:off x="4227295" y="-2595752"/>
            <a:ext cx="9563277" cy="9542762"/>
          </a:xfrm>
          <a:prstGeom prst="rect">
            <a:avLst/>
          </a:prstGeom>
        </p:spPr>
      </p:pic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334" y="-58733"/>
            <a:ext cx="9058267" cy="702936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r>
              <a:rPr lang="en" dirty="0"/>
              <a:t>Networking</a:t>
            </a:r>
            <a:endParaRPr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354000" y="3566900"/>
            <a:ext cx="5393600" cy="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indent="0"/>
            <a:r>
              <a:rPr lang="en-US" dirty="0"/>
              <a:t>Essential Basics</a:t>
            </a:r>
          </a:p>
        </p:txBody>
      </p:sp>
      <p:sp>
        <p:nvSpPr>
          <p:cNvPr id="95" name="Google Shape;95;p15"/>
          <p:cNvSpPr txBox="1">
            <a:spLocks noGrp="1"/>
          </p:cNvSpPr>
          <p:nvPr>
            <p:ph type="body" idx="4294967295"/>
          </p:nvPr>
        </p:nvSpPr>
        <p:spPr>
          <a:xfrm>
            <a:off x="354000" y="4299900"/>
            <a:ext cx="6588400" cy="105249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How information is transmitted over </a:t>
            </a:r>
            <a:r>
              <a:rPr lang="en-US" sz="2000" b="1" i="0" dirty="0">
                <a:solidFill>
                  <a:srgbClr val="FF8300"/>
                </a:solidFill>
                <a:effectLst/>
                <a:latin typeface="Söhne"/>
              </a:rPr>
              <a:t>computer networks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, network architecture, HTTP, APIs, and web applications</a:t>
            </a:r>
            <a:endParaRPr sz="2000" dirty="0">
              <a:solidFill>
                <a:schemeClr val="lt1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>
              <a:solidFill>
                <a:schemeClr val="lt1"/>
              </a:solidFill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8734" y="97434"/>
            <a:ext cx="1579333" cy="12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853434" y="5620467"/>
            <a:ext cx="1338567" cy="133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1198384" y="2131100"/>
            <a:ext cx="4813796" cy="42299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194729" indent="0">
              <a:buNone/>
            </a:pPr>
            <a:r>
              <a:rPr lang="en-US" sz="1900" dirty="0"/>
              <a:t>Layers of Networking</a:t>
            </a:r>
          </a:p>
          <a:p>
            <a:pPr marL="194729" indent="0">
              <a:buNone/>
            </a:pPr>
            <a:r>
              <a:rPr lang="en-US" sz="1900" dirty="0"/>
              <a:t>Data exchange in the Internet</a:t>
            </a:r>
          </a:p>
          <a:p>
            <a:pPr marL="194729" indent="0">
              <a:buNone/>
            </a:pPr>
            <a:r>
              <a:rPr lang="en-US" sz="1900" dirty="0"/>
              <a:t>Web applications</a:t>
            </a:r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2"/>
          </p:nvPr>
        </p:nvSpPr>
        <p:spPr>
          <a:xfrm>
            <a:off x="6182784" y="2131100"/>
            <a:ext cx="4813796" cy="42299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-US" sz="1900" dirty="0"/>
              <a:t>Requests and responses</a:t>
            </a:r>
            <a:br>
              <a:rPr lang="en-US" sz="1900" dirty="0"/>
            </a:br>
            <a:r>
              <a:rPr lang="en-US" sz="1900" dirty="0"/>
              <a:t>API</a:t>
            </a:r>
          </a:p>
          <a:p>
            <a:pPr marL="0" indent="0">
              <a:buNone/>
            </a:pPr>
            <a:r>
              <a:rPr lang="en-US" sz="1900" dirty="0"/>
              <a:t>Flask</a:t>
            </a:r>
            <a:endParaRPr sz="1900" dirty="0"/>
          </a:p>
        </p:txBody>
      </p:sp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98400" y="1039200"/>
            <a:ext cx="561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990"/>
            </a:pPr>
            <a:r>
              <a:rPr lang="en" sz="3547" dirty="0">
                <a:solidFill>
                  <a:srgbClr val="00C4C4"/>
                </a:solidFill>
              </a:rPr>
              <a:t>Networking Objectives</a:t>
            </a:r>
            <a:endParaRPr sz="3547" dirty="0">
              <a:solidFill>
                <a:srgbClr val="00C4C4"/>
              </a:solidFill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3467" y="0"/>
            <a:ext cx="1978533" cy="18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/>
          <p:nvPr/>
        </p:nvSpPr>
        <p:spPr>
          <a:xfrm>
            <a:off x="-59433" y="1687767"/>
            <a:ext cx="6679600" cy="35600"/>
          </a:xfrm>
          <a:prstGeom prst="rect">
            <a:avLst/>
          </a:prstGeom>
          <a:solidFill>
            <a:srgbClr val="001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F58D7D-AE79-F5DC-9A54-0E0FB72B1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039" y="0"/>
            <a:ext cx="63919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20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34" y="730867"/>
            <a:ext cx="5396267" cy="7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title" idx="4294967295"/>
          </p:nvPr>
        </p:nvSpPr>
        <p:spPr>
          <a:xfrm>
            <a:off x="244000" y="779600"/>
            <a:ext cx="48108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en" dirty="0"/>
              <a:t>Request - Response</a:t>
            </a:r>
            <a:endParaRPr dirty="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959" y="395864"/>
            <a:ext cx="2516371" cy="105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10149"/>
            <a:ext cx="852800" cy="84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14841E-4B16-5FF2-277C-3AE91CAA58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413" r="8709"/>
          <a:stretch/>
        </p:blipFill>
        <p:spPr>
          <a:xfrm>
            <a:off x="1713846" y="1667734"/>
            <a:ext cx="5396268" cy="4072320"/>
          </a:xfrm>
          <a:prstGeom prst="rect">
            <a:avLst/>
          </a:prstGeom>
        </p:spPr>
      </p:pic>
      <p:sp>
        <p:nvSpPr>
          <p:cNvPr id="8" name="Google Shape;258;p26">
            <a:extLst>
              <a:ext uri="{FF2B5EF4-FFF2-40B4-BE49-F238E27FC236}">
                <a16:creationId xmlns:a16="http://schemas.microsoft.com/office/drawing/2014/main" id="{96A2926C-F297-1C1C-DC85-76B0357E7E4E}"/>
              </a:ext>
            </a:extLst>
          </p:cNvPr>
          <p:cNvSpPr txBox="1"/>
          <p:nvPr/>
        </p:nvSpPr>
        <p:spPr>
          <a:xfrm>
            <a:off x="8469875" y="4861092"/>
            <a:ext cx="25356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HTTP Methods: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600" b="1" dirty="0">
              <a:solidFill>
                <a:srgbClr val="98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980000"/>
                </a:solidFill>
                <a:latin typeface="Poppins"/>
                <a:ea typeface="Poppins"/>
                <a:cs typeface="Poppins"/>
                <a:sym typeface="Poppins"/>
              </a:rPr>
              <a:t>GET, POST, PUT, DELETE</a:t>
            </a:r>
            <a:endParaRPr lang="en-US" sz="1600" dirty="0">
              <a:solidFill>
                <a:srgbClr val="2B2B2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33C63D-FE4B-638B-B488-161148B054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655" y="1507091"/>
            <a:ext cx="4604300" cy="218277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2720000" y="840284"/>
            <a:ext cx="73764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n" dirty="0"/>
              <a:t>Layers of Networking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FAB874-060E-6E9A-040F-AD45890C76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8"/>
          <a:stretch/>
        </p:blipFill>
        <p:spPr>
          <a:xfrm>
            <a:off x="2997023" y="1731841"/>
            <a:ext cx="8946933" cy="46079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FFC94F-BDCB-EF26-BC00-587AEE0D0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40" y="0"/>
            <a:ext cx="118683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68538"/>
      </p:ext>
    </p:extLst>
  </p:cSld>
  <p:clrMapOvr>
    <a:masterClrMapping/>
  </p:clrMapOvr>
</p:sld>
</file>

<file path=ppt/theme/theme1.xml><?xml version="1.0" encoding="utf-8"?>
<a:theme xmlns:a="http://schemas.openxmlformats.org/drawingml/2006/main" name="NET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NET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379</Words>
  <Application>Microsoft Office PowerPoint</Application>
  <PresentationFormat>Widescreen</PresentationFormat>
  <Paragraphs>91</Paragraphs>
  <Slides>39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Poppins</vt:lpstr>
      <vt:lpstr>Söhne</vt:lpstr>
      <vt:lpstr>NET Template</vt:lpstr>
      <vt:lpstr>1_NET Template</vt:lpstr>
      <vt:lpstr>Cloud Workshop</vt:lpstr>
      <vt:lpstr>Outline</vt:lpstr>
      <vt:lpstr>?</vt:lpstr>
      <vt:lpstr>Networking</vt:lpstr>
      <vt:lpstr>Networking Objectives</vt:lpstr>
      <vt:lpstr>PowerPoint Presentation</vt:lpstr>
      <vt:lpstr>Request - Response</vt:lpstr>
      <vt:lpstr>Layers of Networking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Flask</vt:lpstr>
      <vt:lpstr>Cloud</vt:lpstr>
      <vt:lpstr>Cloud Objectives</vt:lpstr>
      <vt:lpstr>PowerPoint Presentation</vt:lpstr>
      <vt:lpstr>Cloud vs on-premise</vt:lpstr>
      <vt:lpstr>PowerPoint Presentation</vt:lpstr>
      <vt:lpstr>Evolution of Cloud</vt:lpstr>
      <vt:lpstr>PowerPoint Presentation</vt:lpstr>
      <vt:lpstr>Cloud Providers</vt:lpstr>
      <vt:lpstr>PowerPoint Presentation</vt:lpstr>
      <vt:lpstr>PowerPoint Presentation</vt:lpstr>
      <vt:lpstr>Deploying to Google Cloud</vt:lpstr>
      <vt:lpstr>PowerPoint Presentation</vt:lpstr>
      <vt:lpstr>Costs in Cloud</vt:lpstr>
      <vt:lpstr>PowerPoint Presentation</vt:lpstr>
      <vt:lpstr>PowerPoint Presentation</vt:lpstr>
      <vt:lpstr>PowerPoint Presentation</vt:lpstr>
      <vt:lpstr>PowerPoint Presentation</vt:lpstr>
      <vt:lpstr>Advanced topics</vt:lpstr>
      <vt:lpstr>PowerPoint Presentation</vt:lpstr>
      <vt:lpstr>PowerPoint Presentation</vt:lpstr>
      <vt:lpstr>Further topics</vt:lpstr>
      <vt:lpstr>PowerPoint Presentation</vt:lpstr>
      <vt:lpstr>Q &amp; 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sirius</dc:creator>
  <cp:lastModifiedBy>sirius</cp:lastModifiedBy>
  <cp:revision>14</cp:revision>
  <dcterms:created xsi:type="dcterms:W3CDTF">2024-05-04T22:21:12Z</dcterms:created>
  <dcterms:modified xsi:type="dcterms:W3CDTF">2024-05-06T12:57:49Z</dcterms:modified>
</cp:coreProperties>
</file>

<file path=docProps/thumbnail.jpeg>
</file>